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sldIdLst>
    <p:sldId id="1189" r:id="rId3"/>
    <p:sldId id="1190" r:id="rId4"/>
    <p:sldId id="1161" r:id="rId5"/>
    <p:sldId id="1054" r:id="rId6"/>
    <p:sldId id="1109" r:id="rId7"/>
    <p:sldId id="1046" r:id="rId8"/>
    <p:sldId id="1167" r:id="rId9"/>
    <p:sldId id="1087" r:id="rId10"/>
    <p:sldId id="1165" r:id="rId11"/>
    <p:sldId id="1166" r:id="rId12"/>
    <p:sldId id="1171" r:id="rId13"/>
    <p:sldId id="1172" r:id="rId14"/>
    <p:sldId id="1173" r:id="rId15"/>
    <p:sldId id="1191" r:id="rId16"/>
    <p:sldId id="1192" r:id="rId17"/>
    <p:sldId id="1193" r:id="rId18"/>
    <p:sldId id="1194" r:id="rId19"/>
    <p:sldId id="1195" r:id="rId20"/>
    <p:sldId id="1196" r:id="rId21"/>
    <p:sldId id="1197" r:id="rId22"/>
    <p:sldId id="1198" r:id="rId23"/>
    <p:sldId id="1200" r:id="rId24"/>
    <p:sldId id="1201" r:id="rId25"/>
    <p:sldId id="1202" r:id="rId26"/>
    <p:sldId id="1203" r:id="rId27"/>
    <p:sldId id="1204" r:id="rId28"/>
    <p:sldId id="1205" r:id="rId29"/>
    <p:sldId id="1187" r:id="rId30"/>
    <p:sldId id="1188" r:id="rId31"/>
    <p:sldId id="1168" r:id="rId32"/>
    <p:sldId id="1174" r:id="rId33"/>
    <p:sldId id="1162" r:id="rId34"/>
    <p:sldId id="1175" r:id="rId35"/>
    <p:sldId id="1177" r:id="rId36"/>
    <p:sldId id="1176" r:id="rId37"/>
    <p:sldId id="1169" r:id="rId38"/>
    <p:sldId id="1178" r:id="rId39"/>
    <p:sldId id="1163" r:id="rId40"/>
    <p:sldId id="1179" r:id="rId41"/>
    <p:sldId id="1180" r:id="rId42"/>
    <p:sldId id="1181" r:id="rId43"/>
    <p:sldId id="1182" r:id="rId44"/>
    <p:sldId id="1170" r:id="rId45"/>
    <p:sldId id="1164" r:id="rId46"/>
    <p:sldId id="1184" r:id="rId47"/>
    <p:sldId id="1183" r:id="rId48"/>
    <p:sldId id="840" r:id="rId49"/>
    <p:sldId id="1051" r:id="rId50"/>
    <p:sldId id="84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213"/>
    <a:srgbClr val="FF6600"/>
    <a:srgbClr val="99FF66"/>
    <a:srgbClr val="00FF00"/>
    <a:srgbClr val="C0C0C0"/>
    <a:srgbClr val="CCFF33"/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80504" autoAdjust="0"/>
  </p:normalViewPr>
  <p:slideViewPr>
    <p:cSldViewPr>
      <p:cViewPr varScale="1">
        <p:scale>
          <a:sx n="53" d="100"/>
          <a:sy n="53" d="100"/>
        </p:scale>
        <p:origin x="144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1D5FD4-16A6-4D3E-B375-FD805203E040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B181B9-D0BA-4ED4-8689-2B8BB4FF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r-P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9A577-A7B0-4F30-BC88-F09A795B13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03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8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Autofit/>
          </a:bodyPr>
          <a:lstStyle/>
          <a:p>
            <a:pPr>
              <a:defRPr/>
            </a:pPr>
            <a:r>
              <a:rPr lang="en-US" sz="1400" b="1" dirty="0" smtClean="0"/>
              <a:t>Picture with three text columns</a:t>
            </a:r>
          </a:p>
          <a:p>
            <a:pPr>
              <a:defRPr/>
            </a:pPr>
            <a:r>
              <a:rPr lang="en-US" sz="1400" dirty="0" smtClean="0"/>
              <a:t>(Intermediate)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picture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Illustrations</a:t>
            </a:r>
            <a:r>
              <a:rPr lang="en-US" dirty="0" smtClean="0"/>
              <a:t> group, click </a:t>
            </a:r>
            <a:r>
              <a:rPr lang="en-US" b="1" dirty="0" smtClean="0"/>
              <a:t>Picture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Insert Picture</a:t>
            </a:r>
            <a:r>
              <a:rPr lang="en-US" dirty="0" smtClean="0"/>
              <a:t> dialog box, select a picture and then click </a:t>
            </a:r>
            <a:r>
              <a:rPr lang="en-US" b="1" dirty="0" smtClean="0"/>
              <a:t>Insert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Select the picture. 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Size</a:t>
            </a:r>
            <a:r>
              <a:rPr lang="en-US" dirty="0" smtClean="0"/>
              <a:t> group, click the </a:t>
            </a:r>
            <a:r>
              <a:rPr lang="en-US" b="1" dirty="0" smtClean="0"/>
              <a:t>Size and Position </a:t>
            </a:r>
            <a:r>
              <a:rPr lang="en-US" dirty="0" smtClean="0"/>
              <a:t>dialog box launcher.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Size and Position </a:t>
            </a:r>
            <a:r>
              <a:rPr lang="en-US" dirty="0" smtClean="0"/>
              <a:t> dialog box, on the </a:t>
            </a:r>
            <a:r>
              <a:rPr lang="en-US" b="1" dirty="0" smtClean="0"/>
              <a:t>Size</a:t>
            </a:r>
            <a:r>
              <a:rPr lang="en-US" dirty="0" smtClean="0"/>
              <a:t> tab, resize or crop the picture as needed so that under </a:t>
            </a:r>
            <a:r>
              <a:rPr lang="en-US" b="1" dirty="0" smtClean="0"/>
              <a:t>Size and rotate</a:t>
            </a:r>
            <a:r>
              <a:rPr lang="en-US" dirty="0" smtClean="0"/>
              <a:t>, the </a:t>
            </a:r>
            <a:r>
              <a:rPr lang="en-US" b="1" dirty="0" smtClean="0"/>
              <a:t>Height</a:t>
            </a:r>
            <a:r>
              <a:rPr lang="en-US" dirty="0" smtClean="0"/>
              <a:t> box is set to </a:t>
            </a:r>
            <a:r>
              <a:rPr lang="en-US" b="1" dirty="0" smtClean="0"/>
              <a:t>1.48”</a:t>
            </a:r>
            <a:r>
              <a:rPr lang="en-US" dirty="0" smtClean="0"/>
              <a:t> and the </a:t>
            </a:r>
            <a:r>
              <a:rPr lang="en-US" b="1" dirty="0" smtClean="0"/>
              <a:t>Width</a:t>
            </a:r>
            <a:r>
              <a:rPr lang="en-US" dirty="0" smtClean="0"/>
              <a:t> box is set to </a:t>
            </a:r>
            <a:r>
              <a:rPr lang="en-US" b="1" dirty="0" smtClean="0"/>
              <a:t>9.17”</a:t>
            </a:r>
            <a:r>
              <a:rPr lang="en-US" dirty="0" smtClean="0"/>
              <a:t>. Resize the picture under </a:t>
            </a:r>
            <a:r>
              <a:rPr lang="en-US" b="1" dirty="0" smtClean="0"/>
              <a:t>Size and rotate </a:t>
            </a:r>
            <a:r>
              <a:rPr lang="en-US" dirty="0" smtClean="0"/>
              <a:t>by entering values into the </a:t>
            </a:r>
            <a:r>
              <a:rPr lang="en-US" b="1" dirty="0" smtClean="0"/>
              <a:t>Height</a:t>
            </a:r>
            <a:r>
              <a:rPr lang="en-US" dirty="0" smtClean="0"/>
              <a:t> and </a:t>
            </a:r>
            <a:r>
              <a:rPr lang="en-US" b="1" dirty="0" smtClean="0"/>
              <a:t>Width</a:t>
            </a:r>
            <a:r>
              <a:rPr lang="en-US" dirty="0" smtClean="0"/>
              <a:t> boxes. Crop the picture under </a:t>
            </a:r>
            <a:r>
              <a:rPr lang="en-US" b="1" dirty="0" smtClean="0"/>
              <a:t>Crop from </a:t>
            </a:r>
            <a:r>
              <a:rPr lang="en-US" dirty="0" smtClean="0"/>
              <a:t>by entering values into the </a:t>
            </a:r>
            <a:r>
              <a:rPr lang="en-US" b="1" dirty="0" smtClean="0"/>
              <a:t>Left</a:t>
            </a:r>
            <a:r>
              <a:rPr lang="en-US" dirty="0" smtClean="0"/>
              <a:t>, </a:t>
            </a:r>
            <a:r>
              <a:rPr lang="en-US" b="1" dirty="0" smtClean="0"/>
              <a:t>Right</a:t>
            </a:r>
            <a:r>
              <a:rPr lang="en-US" dirty="0" smtClean="0"/>
              <a:t>, </a:t>
            </a:r>
            <a:r>
              <a:rPr lang="en-US" b="1" dirty="0" smtClean="0"/>
              <a:t>Top</a:t>
            </a:r>
            <a:r>
              <a:rPr lang="en-US" dirty="0" smtClean="0"/>
              <a:t>, and </a:t>
            </a:r>
            <a:r>
              <a:rPr lang="en-US" b="1" dirty="0" smtClean="0"/>
              <a:t>Bottom</a:t>
            </a:r>
            <a:r>
              <a:rPr lang="en-US" dirty="0" smtClean="0"/>
              <a:t> boxes.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in the right pane, in the </a:t>
            </a:r>
            <a:r>
              <a:rPr lang="en-US" b="1" dirty="0" smtClean="0"/>
              <a:t>Width box</a:t>
            </a:r>
            <a:r>
              <a:rPr lang="en-US" dirty="0" smtClean="0"/>
              <a:t>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+mj-lt"/>
              <a:buAutoNum type="arabicPeriod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heading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,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2.92”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32%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select </a:t>
            </a:r>
            <a:r>
              <a:rPr lang="en-US" b="1" dirty="0" smtClean="0"/>
              <a:t>Gradient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Up </a:t>
            </a:r>
            <a:r>
              <a:rPr lang="en-US" dirty="0" smtClean="0"/>
              <a:t>(second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1, Darker 25% </a:t>
            </a:r>
            <a:r>
              <a:rPr lang="en-US" dirty="0" smtClean="0"/>
              <a:t>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Style</a:t>
            </a:r>
            <a:r>
              <a:rPr lang="en-US" dirty="0" smtClean="0"/>
              <a:t> in the left pane. In the right pane, in the </a:t>
            </a:r>
            <a:r>
              <a:rPr lang="en-US" b="1" dirty="0" smtClean="0"/>
              <a:t>Width </a:t>
            </a:r>
            <a:r>
              <a:rPr lang="en-US" dirty="0" smtClean="0"/>
              <a:t>box, enter </a:t>
            </a:r>
            <a:r>
              <a:rPr lang="en-US" b="1" dirty="0" smtClean="0"/>
              <a:t>1 pt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Glow</a:t>
            </a:r>
            <a:r>
              <a:rPr lang="en-US" dirty="0" smtClean="0"/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Glow Variations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any option in the first row (5 pt glow options).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Point to </a:t>
            </a:r>
            <a:r>
              <a:rPr lang="en-US" b="1" dirty="0" smtClean="0"/>
              <a:t>More Glow Colors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25%</a:t>
            </a:r>
            <a:r>
              <a:rPr lang="en-US" dirty="0" smtClean="0"/>
              <a:t> (fourth row, 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rectangle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select </a:t>
            </a:r>
            <a:r>
              <a:rPr lang="en-US" b="1" dirty="0" smtClean="0"/>
              <a:t>24</a:t>
            </a:r>
            <a:r>
              <a:rPr lang="en-US" dirty="0" smtClean="0"/>
              <a:t> from the </a:t>
            </a:r>
            <a:r>
              <a:rPr lang="en-US" b="1" dirty="0" smtClean="0"/>
              <a:t>Font Size </a:t>
            </a:r>
            <a:r>
              <a:rPr lang="en-US" dirty="0" smtClean="0"/>
              <a:t>list.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</a:t>
            </a:r>
            <a:r>
              <a:rPr lang="en-US" dirty="0" smtClean="0"/>
              <a:t> to align the text left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75% </a:t>
            </a:r>
            <a:r>
              <a:rPr lang="en-US" dirty="0" smtClean="0"/>
              <a:t>(fifth row, third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Internal margin</a:t>
            </a:r>
            <a:r>
              <a:rPr lang="en-US" dirty="0" smtClean="0"/>
              <a:t>, enter </a:t>
            </a:r>
            <a:r>
              <a:rPr lang="en-US" b="1" dirty="0" smtClean="0"/>
              <a:t>1”</a:t>
            </a:r>
            <a:r>
              <a:rPr lang="en-US" dirty="0" smtClean="0"/>
              <a:t> in the </a:t>
            </a:r>
            <a:r>
              <a:rPr lang="en-US" b="1" dirty="0" smtClean="0"/>
              <a:t>Left</a:t>
            </a:r>
            <a:r>
              <a:rPr lang="en-US" dirty="0" smtClean="0"/>
              <a:t> box to increase the left margin in the rectangle to accommodate the embossed number.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Lines</a:t>
            </a:r>
            <a:r>
              <a:rPr lang="en-US" dirty="0" smtClean="0"/>
              <a:t>, click </a:t>
            </a:r>
            <a:r>
              <a:rPr lang="en-US" b="1" dirty="0" smtClean="0"/>
              <a:t>Line </a:t>
            </a:r>
            <a:r>
              <a:rPr lang="en-US" dirty="0" smtClean="0"/>
              <a:t>(first option from the left).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SHIFT, and then on the slide, drag to draw a straight, vertical line.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 </a:t>
            </a:r>
            <a:r>
              <a:rPr lang="en-US" dirty="0" smtClean="0"/>
              <a:t>group, 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0.75”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Style </a:t>
            </a:r>
            <a:r>
              <a:rPr lang="en-US" dirty="0" smtClean="0"/>
              <a:t>in the left pane, and then do the following in the right pane: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Width</a:t>
            </a:r>
            <a:r>
              <a:rPr lang="en-US" dirty="0" smtClean="0"/>
              <a:t> box, enter </a:t>
            </a:r>
            <a:r>
              <a:rPr lang="en-US" b="1" dirty="0" smtClean="0"/>
              <a:t>2.25 pt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Dash type</a:t>
            </a:r>
            <a:r>
              <a:rPr lang="en-US" dirty="0" smtClean="0"/>
              <a:t>, and then click </a:t>
            </a:r>
            <a:r>
              <a:rPr lang="en-US" b="1" dirty="0" smtClean="0"/>
              <a:t>Round Dot </a:t>
            </a:r>
            <a:r>
              <a:rPr lang="en-US" dirty="0" smtClean="0"/>
              <a:t>(second option from the top).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pane. In the right pane, click the button next to Color, and then under Theme Colors click </a:t>
            </a:r>
            <a:r>
              <a:rPr lang="en-US" b="1" dirty="0" smtClean="0"/>
              <a:t>White, Background 1</a:t>
            </a:r>
            <a:r>
              <a:rPr lang="en-US" dirty="0" smtClean="0"/>
              <a:t> (first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line onto the rectangle, just left of the text box.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box, click </a:t>
            </a:r>
            <a:r>
              <a:rPr lang="en-US" b="1" dirty="0" smtClean="0"/>
              <a:t>Text Box </a:t>
            </a:r>
            <a:r>
              <a:rPr lang="en-US" dirty="0" smtClean="0"/>
              <a:t>and then on the slide, drag to draw another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</a:t>
            </a:r>
            <a:r>
              <a:rPr lang="en-US" b="1" dirty="0" smtClean="0"/>
              <a:t>1</a:t>
            </a:r>
            <a:r>
              <a:rPr lang="en-US" dirty="0" smtClean="0"/>
              <a:t>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Calisto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50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text 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onto the rectangle, left of the dotted vertical line.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228600" lvl="1" indent="-228600">
              <a:spcAft>
                <a:spcPts val="200"/>
              </a:spcAft>
              <a:buFont typeface="+mj-lt"/>
              <a:buNone/>
              <a:defRPr/>
            </a:pPr>
            <a:r>
              <a:rPr lang="en-US" dirty="0" smtClean="0"/>
              <a:t>To reproduce the other column headings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</a:t>
            </a:r>
            <a:r>
              <a:rPr lang="en-US" dirty="0" smtClean="0"/>
              <a:t> </a:t>
            </a:r>
            <a:r>
              <a:rPr lang="en-US" b="1" dirty="0" smtClean="0"/>
              <a:t>and Visibility </a:t>
            </a:r>
            <a:r>
              <a:rPr lang="en-US" dirty="0" smtClean="0"/>
              <a:t>pane, press and hold CTRL to select the text box, line, and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and then under </a:t>
            </a:r>
            <a:r>
              <a:rPr lang="en-US" b="1" dirty="0" smtClean="0"/>
              <a:t>Group Objects </a:t>
            </a:r>
            <a:r>
              <a:rPr lang="en-US" dirty="0" smtClean="0"/>
              <a:t>click </a:t>
            </a:r>
            <a:r>
              <a:rPr lang="en-US" b="1" dirty="0" smtClean="0"/>
              <a:t>Group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 </a:t>
            </a:r>
            <a:r>
              <a:rPr lang="en-US" dirty="0" smtClean="0"/>
              <a:t>group, click the arrow under </a:t>
            </a:r>
            <a:r>
              <a:rPr lang="en-US" b="1" dirty="0" smtClean="0"/>
              <a:t>Paste, </a:t>
            </a:r>
            <a:r>
              <a:rPr lang="en-US" dirty="0" smtClean="0"/>
              <a:t>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groups of shapes.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each group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 and drag it on the slide to form a row under the picture.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Selection and Visibility</a:t>
            </a:r>
            <a:r>
              <a:rPr lang="en-US" dirty="0" smtClean="0"/>
              <a:t> pane, press and hold CTRL and select all three groups.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 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en-US" dirty="0" smtClean="0"/>
              <a:t>To change the numbers in the duplicate text boxes (second and third from the left), click in each text box and edit the text. 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first column (the “subtext” portion) on this slide, do the following: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</a:t>
            </a:r>
            <a:r>
              <a:rPr lang="en-US" dirty="0" smtClean="0"/>
              <a:t> (first option from the left).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slide, drag to draw the rectangle so that the top edge is just below the first column heading and the bottom edge is at the bottom of the slide.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in the </a:t>
            </a:r>
            <a:r>
              <a:rPr lang="en-US" b="1" dirty="0" smtClean="0"/>
              <a:t>Shape Width </a:t>
            </a:r>
            <a:r>
              <a:rPr lang="en-US" dirty="0" smtClean="0"/>
              <a:t>box, enter </a:t>
            </a:r>
            <a:r>
              <a:rPr lang="en-US" b="1" dirty="0" smtClean="0"/>
              <a:t>2.92”</a:t>
            </a:r>
            <a:r>
              <a:rPr lang="en-US" dirty="0" smtClean="0"/>
              <a:t> so that the subtext column is the same width as the column heading above it.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 </a:t>
            </a:r>
            <a:r>
              <a:rPr lang="en-US" dirty="0" smtClean="0"/>
              <a:t>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right pane, and then do the following: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Down </a:t>
            </a:r>
            <a:r>
              <a:rPr lang="en-US" dirty="0" smtClean="0"/>
              <a:t>(first row, second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2, Darker 25% </a:t>
            </a:r>
            <a:r>
              <a:rPr lang="en-US" dirty="0" smtClean="0"/>
              <a:t>(third row, third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25%</a:t>
            </a:r>
            <a:r>
              <a:rPr lang="en-US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right-click the column and then click </a:t>
            </a:r>
            <a:r>
              <a:rPr lang="en-US" b="1" dirty="0" smtClean="0"/>
              <a:t>Edit Text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 and 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select </a:t>
            </a:r>
            <a:r>
              <a:rPr lang="en-US" b="1" dirty="0" smtClean="0"/>
              <a:t>Gill Sans MT </a:t>
            </a:r>
            <a:r>
              <a:rPr lang="en-US" dirty="0" smtClean="0"/>
              <a:t>from the </a:t>
            </a:r>
            <a:r>
              <a:rPr lang="en-US" b="1" dirty="0" smtClean="0"/>
              <a:t>Font</a:t>
            </a:r>
            <a:r>
              <a:rPr lang="en-US" dirty="0" smtClean="0"/>
              <a:t> list and then enter </a:t>
            </a:r>
            <a:r>
              <a:rPr lang="en-US" b="1" dirty="0" smtClean="0"/>
              <a:t>22</a:t>
            </a:r>
            <a:r>
              <a:rPr lang="en-US" dirty="0" smtClean="0"/>
              <a:t> in the </a:t>
            </a:r>
            <a:r>
              <a:rPr lang="en-US" b="1" dirty="0" smtClean="0"/>
              <a:t>Font Size </a:t>
            </a:r>
            <a:r>
              <a:rPr lang="en-US" dirty="0" smtClean="0"/>
              <a:t>box.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Center </a:t>
            </a:r>
            <a:r>
              <a:rPr lang="en-US" dirty="0" smtClean="0"/>
              <a:t>to center the text within the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WordArt Styles </a:t>
            </a:r>
            <a:r>
              <a:rPr lang="en-US" dirty="0" smtClean="0"/>
              <a:t>group, click the arrow next to </a:t>
            </a:r>
            <a:r>
              <a:rPr lang="en-US" b="1" dirty="0" smtClean="0"/>
              <a:t>Text Fill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1, Darker 50% </a:t>
            </a:r>
            <a:r>
              <a:rPr lang="en-US" dirty="0" smtClean="0"/>
              <a:t>(sixth row, first option from the left).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bottom-right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Shapes</a:t>
            </a:r>
            <a:r>
              <a:rPr lang="en-US" dirty="0" smtClean="0"/>
              <a:t> dialog box launcher. In the </a:t>
            </a:r>
            <a:r>
              <a:rPr lang="en-US" b="1" dirty="0" smtClean="0"/>
              <a:t>Format Shapes </a:t>
            </a:r>
            <a:r>
              <a:rPr lang="en-US" dirty="0" smtClean="0"/>
              <a:t>dialog box, click </a:t>
            </a:r>
            <a:r>
              <a:rPr lang="en-US" b="1" dirty="0" smtClean="0"/>
              <a:t>Text Box</a:t>
            </a:r>
            <a:r>
              <a:rPr lang="en-US" dirty="0" smtClean="0"/>
              <a:t> in the left pane. In the right pane, under </a:t>
            </a:r>
            <a:r>
              <a:rPr lang="en-US" b="1" dirty="0" smtClean="0"/>
              <a:t>Text layout</a:t>
            </a:r>
            <a:r>
              <a:rPr lang="en-US" dirty="0" smtClean="0"/>
              <a:t>, in the </a:t>
            </a:r>
            <a:r>
              <a:rPr lang="en-US" b="1" dirty="0" smtClean="0"/>
              <a:t>Vertical Alignment </a:t>
            </a:r>
            <a:r>
              <a:rPr lang="en-US" dirty="0" smtClean="0"/>
              <a:t>list, select </a:t>
            </a:r>
            <a:r>
              <a:rPr lang="en-US" b="1" dirty="0" smtClean="0"/>
              <a:t>Top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US" dirty="0" smtClean="0"/>
              <a:t>To reproduce the other columns (the “subtext” portion)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Select the first “subtext”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the process until you have a total of three “subtext” rectangles.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Drag each duplicate on the slide to form a row under the “text heading” rectangles.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and select all three “subtext” rectangles.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click </a:t>
            </a:r>
            <a:r>
              <a:rPr lang="en-US" b="1" dirty="0" smtClean="0"/>
              <a:t>Distribute Horizontally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>
              <a:buFont typeface="+mj-lt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To reproduce the background on this slide, do the following: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right pane,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Tan, Background 2 </a:t>
            </a:r>
            <a:r>
              <a:rPr lang="en-US" dirty="0" smtClean="0"/>
              <a:t>(first row, third option from the left).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198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ln>
            <a:solidFill>
              <a:srgbClr val="000000"/>
            </a:solidFill>
            <a:miter lim="800000"/>
            <a:headEnd/>
            <a:tailEnd/>
          </a:ln>
          <a:extLst/>
        </p:spPr>
      </p:sp>
    </p:spTree>
    <p:extLst>
      <p:ext uri="{BB962C8B-B14F-4D97-AF65-F5344CB8AC3E}">
        <p14:creationId xmlns:p14="http://schemas.microsoft.com/office/powerpoint/2010/main" val="127005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10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2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6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1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8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en-US" sz="1400" b="1" dirty="0" smtClean="0"/>
              <a:t>Custom animation effects: horizontal scrolling text</a:t>
            </a:r>
          </a:p>
          <a:p>
            <a:pPr eaLnBrk="1" hangingPunct="1">
              <a:defRPr/>
            </a:pPr>
            <a:r>
              <a:rPr lang="en-US" sz="1400" dirty="0" smtClean="0"/>
              <a:t>(Basic)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the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box. (</a:t>
            </a:r>
            <a:r>
              <a:rPr lang="en-US" b="1" dirty="0" smtClean="0"/>
              <a:t>Note:</a:t>
            </a:r>
            <a:r>
              <a:rPr lang="en-US" dirty="0" smtClean="0"/>
              <a:t> You may want to add a bullet point at the end of your text, as in the example above. 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 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 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Gill Sans MT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 Size </a:t>
            </a:r>
            <a:r>
              <a:rPr lang="en-US" dirty="0" smtClean="0"/>
              <a:t>list, select </a:t>
            </a:r>
            <a:r>
              <a:rPr lang="en-US" b="1" dirty="0" smtClean="0"/>
              <a:t>36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 </a:t>
            </a:r>
            <a:r>
              <a:rPr lang="en-US" dirty="0" smtClean="0"/>
              <a:t>to align the text left in the text box. (</a:t>
            </a:r>
            <a:r>
              <a:rPr lang="en-US" b="1" dirty="0" smtClean="0"/>
              <a:t>Note:</a:t>
            </a:r>
            <a:r>
              <a:rPr lang="en-US" dirty="0" smtClean="0"/>
              <a:t> If the text wraps to more than one line, drag the adjustment handles on the text box to widen it until the text fits on one line.)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to the left of the lower left edge of the slide. (</a:t>
            </a:r>
            <a:r>
              <a:rPr lang="en-US" b="1" dirty="0" smtClean="0"/>
              <a:t>Note: </a:t>
            </a:r>
            <a:r>
              <a:rPr lang="en-US" dirty="0" smtClean="0"/>
              <a:t>To see beyond the edges of the slide, on the </a:t>
            </a:r>
            <a:r>
              <a:rPr lang="en-US" b="1" dirty="0" smtClean="0"/>
              <a:t>View</a:t>
            </a:r>
            <a:r>
              <a:rPr lang="en-US" dirty="0" smtClean="0"/>
              <a:t> tab, click </a:t>
            </a:r>
            <a:r>
              <a:rPr lang="en-US" b="1" dirty="0" smtClean="0"/>
              <a:t>Zoom</a:t>
            </a:r>
            <a:r>
              <a:rPr lang="en-US" dirty="0" smtClean="0"/>
              <a:t>, and then in the </a:t>
            </a:r>
            <a:r>
              <a:rPr lang="en-US" b="1" dirty="0" smtClean="0"/>
              <a:t>Zoom</a:t>
            </a:r>
            <a:r>
              <a:rPr lang="en-US" dirty="0" smtClean="0"/>
              <a:t> dialog box, in the </a:t>
            </a:r>
            <a:r>
              <a:rPr lang="en-US" b="1" dirty="0" smtClean="0"/>
              <a:t>Percent</a:t>
            </a:r>
            <a:r>
              <a:rPr lang="en-US" dirty="0" smtClean="0"/>
              <a:t> box, enter </a:t>
            </a:r>
            <a:r>
              <a:rPr lang="en-US" b="1" dirty="0" smtClean="0"/>
              <a:t>40%</a:t>
            </a:r>
            <a:r>
              <a:rPr lang="en-US" dirty="0" smtClean="0"/>
              <a:t>.)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 Animation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slide, select the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Add Entrance Effect</a:t>
            </a:r>
            <a:r>
              <a:rPr lang="en-US" dirty="0" smtClean="0"/>
              <a:t> 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 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text box). Click the arrow to the right of the select effect, and then click </a:t>
            </a:r>
            <a:r>
              <a:rPr lang="en-US" b="1" dirty="0" smtClean="0"/>
              <a:t>Effect 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Direction </a:t>
            </a:r>
            <a:r>
              <a:rPr lang="en-US" dirty="0" smtClean="0"/>
              <a:t>list, select </a:t>
            </a:r>
            <a:r>
              <a:rPr lang="en-US" b="1" dirty="0" smtClean="0"/>
              <a:t>From Right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box, enter </a:t>
            </a:r>
            <a:r>
              <a:rPr lang="en-US" b="1" dirty="0" smtClean="0"/>
              <a:t>16 seconds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Repeat</a:t>
            </a:r>
            <a:r>
              <a:rPr lang="en-US" dirty="0" smtClean="0"/>
              <a:t> list, select </a:t>
            </a:r>
            <a:r>
              <a:rPr lang="en-US" b="1" dirty="0" smtClean="0"/>
              <a:t>Until End of Slide</a:t>
            </a:r>
            <a:r>
              <a:rPr lang="en-US" dirty="0" smtClean="0"/>
              <a:t>. 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select the second animation effect (fly-in effect for the second text box). Click the arrow to the right of the selected effect, and then click </a:t>
            </a:r>
            <a:r>
              <a:rPr lang="en-US" b="1" dirty="0" smtClean="0"/>
              <a:t>Timing</a:t>
            </a:r>
            <a:r>
              <a:rPr lang="en-US" dirty="0" smtClean="0"/>
              <a:t>. In the </a:t>
            </a:r>
            <a:r>
              <a:rPr lang="en-US" b="1" dirty="0" smtClean="0"/>
              <a:t>Fly In</a:t>
            </a:r>
            <a:r>
              <a:rPr lang="en-US" dirty="0" smtClean="0"/>
              <a:t> dialog box, 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8</a:t>
            </a:r>
            <a:r>
              <a:rPr lang="en-US" dirty="0" smtClean="0"/>
              <a:t>. (</a:t>
            </a:r>
            <a:r>
              <a:rPr lang="en-US" b="1" dirty="0" smtClean="0"/>
              <a:t>Note:</a:t>
            </a:r>
            <a:r>
              <a:rPr lang="en-US" dirty="0" smtClean="0"/>
              <a:t> You may need to adjust the delay time if the length of your text is different than the example above.)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second text box on top of the first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 and Visibility </a:t>
            </a:r>
            <a:r>
              <a:rPr lang="en-US" dirty="0" smtClean="0"/>
              <a:t>pane, press and hold CTRL, and then select both text boxes.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background effects on this slide, do the following: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Picture or texture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pane. Under </a:t>
            </a:r>
            <a:r>
              <a:rPr lang="en-US" b="1" dirty="0" smtClean="0"/>
              <a:t>Insert from</a:t>
            </a:r>
            <a:r>
              <a:rPr lang="en-US" dirty="0" smtClean="0"/>
              <a:t>, click </a:t>
            </a:r>
            <a:r>
              <a:rPr lang="en-US" b="1" dirty="0" smtClean="0"/>
              <a:t>File</a:t>
            </a:r>
            <a:r>
              <a:rPr lang="en-US" dirty="0" smtClean="0"/>
              <a:t>. In the </a:t>
            </a:r>
            <a:r>
              <a:rPr lang="en-US" b="1" dirty="0" smtClean="0"/>
              <a:t>Insert Picture </a:t>
            </a:r>
            <a:r>
              <a:rPr lang="en-US" dirty="0" smtClean="0"/>
              <a:t>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7.5”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More Gradients</a:t>
            </a:r>
            <a:r>
              <a:rPr lang="en-US" dirty="0" smtClean="0"/>
              <a:t>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Right </a:t>
            </a:r>
            <a:r>
              <a:rPr lang="en-US" dirty="0" smtClean="0"/>
              <a:t>(first row, fourth option from the left).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1, </a:t>
            </a:r>
            <a:r>
              <a:rPr lang="en-US" dirty="0" smtClean="0"/>
              <a:t>(first row, second option from the left). 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duplicate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Linear Left </a:t>
            </a:r>
            <a:r>
              <a:rPr lang="en-US" dirty="0" smtClean="0"/>
              <a:t>(second row, third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With the duplicate rectangle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Right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25603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77498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56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4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2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49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55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15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PROCESSES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LEARNING OBJECTIVE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 the role of Project Risk management in the overall Project management and define specifically the Project Risk Management Processes </a:t>
            </a:r>
            <a:endParaRPr lang="en-US" sz="12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PROCESSES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 of Project Risk Management in Project Management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Processes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Identify Risks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Perform Qualitative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Perform Quantitative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 Risk Responses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 and Control Risks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j0341439"/>
          <p:cNvPicPr>
            <a:picLocks noChangeAspect="1" noChangeArrowheads="1"/>
          </p:cNvPicPr>
          <p:nvPr/>
        </p:nvPicPr>
        <p:blipFill>
          <a:blip r:embed="rId2" cstate="print"/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black">
          <a:xfrm>
            <a:off x="609600" y="15240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+mn-cs"/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D9E773-647E-4019-9720-0F4EEE40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B7-1EB7-41E9-A4DB-AD16B85A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8983-2699-42DF-B387-ED3D85EC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C3DC-6540-48F8-B4F3-A8E99E9D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6A2-54F9-4122-A31D-A7122C0D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6CD6-AEB5-4054-9631-FF395168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9159-89BC-4BB8-AA68-1C1857AA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C504-E02E-49EB-A084-86994DBE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3528-4A66-4194-9C81-649F4B86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C359-2CED-4BD1-887D-76CC2377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8A7-940E-463F-8D10-619E45ED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D755-A70D-40A8-9E77-9FC25D9E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6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7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7FF9DB-0616-40BB-A312-55E6B417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76200"/>
            <a:ext cx="7010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b="1" spc="200" dirty="0" smtClean="0">
                <a:ln w="19050" cmpd="sng">
                  <a:noFill/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MASTERS IN PROJECT MANAGEMENT</a:t>
            </a:r>
            <a:endParaRPr lang="en-US" sz="4000" b="1" spc="200" dirty="0">
              <a:ln w="19050" cmpd="sng">
                <a:noFill/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r-PK"/>
          </a:p>
        </p:txBody>
      </p:sp>
      <p:sp>
        <p:nvSpPr>
          <p:cNvPr id="18" name="TextBox 17"/>
          <p:cNvSpPr txBox="1"/>
          <p:nvPr/>
        </p:nvSpPr>
        <p:spPr>
          <a:xfrm>
            <a:off x="193763" y="2895600"/>
            <a:ext cx="8863324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5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6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MS(PM)-2(A,B&amp;C)</a:t>
            </a:r>
            <a:endParaRPr lang="en-US" sz="6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1509289"/>
            <a:ext cx="3962400" cy="8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09800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b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Greatest Benefit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288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provide the greatest benefit,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Initial risk management planning should be carried out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early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 the overall planning of the project.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corresponding risk management activities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integrated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into the overall project management plan.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risk management plan may subsequently need to be adapted as the needs of the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project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its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stakeholders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become clearer or change.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614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b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  <a:endParaRPr lang="en-US" sz="3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Budget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288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Although the Project Risk Management processes form an integral part of the overall project management plan, 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budget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 terms of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resources, 	cost,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	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time 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for the specific risk management activities should be established in order to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better track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control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and, as necessary,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defend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the corresponding expenditures 					throughout the project.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28400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b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Cost of </a:t>
            </a:r>
            <a:r>
              <a:rPr lang="en-US" sz="40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</a:t>
            </a: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reating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288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cost of treating the risks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themselves should be included appropriately in the project budget, 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while the risk management plan should describe how this part of the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project budget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evaluated, 	allocated,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managed.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risk management plan will define the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monitoring methods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to ensure that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corresponding expenditures are </a:t>
            </a:r>
            <a:r>
              <a:rPr lang="en-US" sz="2400" b="1" kern="0" dirty="0" smtClean="0">
                <a:solidFill>
                  <a:srgbClr val="00B050"/>
                </a:solidFill>
                <a:latin typeface="+mn-lt"/>
                <a:cs typeface="+mn-cs"/>
              </a:rPr>
              <a:t>tracked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appropriately, 			as well as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kern="0" dirty="0" smtClean="0">
                <a:solidFill>
                  <a:srgbClr val="00B050"/>
                </a:solidFill>
                <a:latin typeface="+mn-lt"/>
                <a:cs typeface="+mn-cs"/>
              </a:rPr>
              <a:t>conditions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under which the approved budget for the risk management can be modified.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b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Progressive Elaboration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288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the same way that project management is a process of </a:t>
            </a: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progressive elaboration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Risk management activities need to be repeated throughout the project.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risk management plan should define both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normal frequency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repeating the processes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as well as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Specific or exceptional conditions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 which the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corresponding actions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initiated.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corresponding risk management processes should be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integrated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into the project management plan.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772400" cy="707886"/>
          </a:xfr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Project Risk Management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1346200"/>
            <a:ext cx="8047037" cy="3984625"/>
          </a:xfrm>
        </p:spPr>
        <p:txBody>
          <a:bodyPr>
            <a:normAutofit fontScale="92500"/>
          </a:bodyPr>
          <a:lstStyle/>
          <a:p>
            <a:pPr marL="533400" indent="-533400" eaLnBrk="1" hangingPunct="1"/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Project Risk Management includes the processes concerned with conducting risk management planning, identification, analysis, responses, and monitoring and control on a project; most of these processes are updated throughout the project. </a:t>
            </a:r>
          </a:p>
          <a:p>
            <a:pPr marL="533400" indent="-533400" eaLnBrk="1" hangingPunct="1"/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The objectives of Project Risk Management are to increase the probability and impact of positive events, and decrease the probability and impact of events adverse to the project. </a:t>
            </a:r>
          </a:p>
        </p:txBody>
      </p:sp>
    </p:spTree>
    <p:extLst>
      <p:ext uri="{BB962C8B-B14F-4D97-AF65-F5344CB8AC3E}">
        <p14:creationId xmlns:p14="http://schemas.microsoft.com/office/powerpoint/2010/main" val="39670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06825"/>
          </a:xfrm>
        </p:spPr>
        <p:txBody>
          <a:bodyPr/>
          <a:lstStyle/>
          <a:p>
            <a:pPr marL="514350" indent="-514350">
              <a:tabLst>
                <a:tab pos="1076325" algn="l"/>
              </a:tabLst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11.1 Plan Risk Management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11.2 Identify Risks 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11.3 Perform Qualitative Analysis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11.4 Perform Quantitative Analysis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11.5 Plan Risk Responses</a:t>
            </a:r>
          </a:p>
          <a:p>
            <a:pPr marL="514350" indent="-514350">
              <a:tabLst>
                <a:tab pos="1076325" algn="l"/>
              </a:tabLst>
            </a:pP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</a:rPr>
              <a:t>11.6 Control Risks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190709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Chapter 11 - Contents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4103" y="960150"/>
            <a:ext cx="57157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Risk MANAGEMENT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6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90709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4103" y="960150"/>
            <a:ext cx="57157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Risk MANAGEMENT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068"/>
            <a:ext cx="9144000" cy="4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6324600" cy="762000"/>
          </a:xfrm>
        </p:spPr>
        <p:txBody>
          <a:bodyPr/>
          <a:lstStyle/>
          <a:p>
            <a:r>
              <a:rPr lang="en-US" dirty="0" smtClean="0"/>
              <a:t>THREE THEMES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20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8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-35137"/>
            <a:ext cx="5400600" cy="68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8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5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419600" y="1600200"/>
            <a:ext cx="3442290" cy="4572095"/>
            <a:chOff x="3017520" y="1315858"/>
            <a:chExt cx="3442290" cy="4572095"/>
          </a:xfrm>
          <a:effectLst>
            <a:outerShdw blurRad="342900" dist="254000" dir="7200000" sx="104000" sy="104000" algn="tr" rotWithShape="0">
              <a:prstClr val="black">
                <a:alpha val="30000"/>
              </a:prstClr>
            </a:outerShdw>
          </a:effectLst>
          <a:scene3d>
            <a:camera prst="perspectiveFront" fov="3600000">
              <a:rot lat="20309483" lon="139544" rev="20823190"/>
            </a:camera>
            <a:lightRig rig="soft" dir="t">
              <a:rot lat="0" lon="0" rev="0"/>
            </a:lightRig>
          </a:scene3d>
        </p:grpSpPr>
        <p:pic>
          <p:nvPicPr>
            <p:cNvPr id="7" name="Picture 6" descr="16523613_bird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0" y="1316032"/>
              <a:ext cx="3428941" cy="4571921"/>
            </a:xfrm>
            <a:prstGeom prst="snip1Rect">
              <a:avLst>
                <a:gd name="adj" fmla="val 14381"/>
              </a:avLst>
            </a:prstGeom>
            <a:sp3d extrusionH="107950">
              <a:extrusionClr>
                <a:schemeClr val="bg1"/>
              </a:extrusionClr>
            </a:sp3d>
          </p:spPr>
        </p:pic>
        <p:sp>
          <p:nvSpPr>
            <p:cNvPr id="8" name="Right Triangle 7"/>
            <p:cNvSpPr/>
            <p:nvPr/>
          </p:nvSpPr>
          <p:spPr>
            <a:xfrm>
              <a:off x="5953397" y="1315858"/>
              <a:ext cx="506413" cy="506413"/>
            </a:xfrm>
            <a:prstGeom prst="rtTriangle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 extrusionH="1079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0647363" y="5983288"/>
            <a:ext cx="11545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PE, PMP, </a:t>
            </a:r>
            <a:r>
              <a:rPr lang="en-US" sz="3600" b="1" spc="120" dirty="0" err="1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PgMP</a:t>
            </a: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, PME, MCT, PRINCE2 Practitioner.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668000" y="5983288"/>
            <a:ext cx="11506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PE, PMP, </a:t>
            </a:r>
            <a:r>
              <a:rPr lang="en-US" sz="3600" b="1" spc="120" dirty="0" err="1">
                <a:solidFill>
                  <a:schemeClr val="bg1"/>
                </a:solidFill>
                <a:latin typeface="Gill Sans MT" pitchFamily="34" charset="0"/>
                <a:cs typeface="+mn-cs"/>
              </a:rPr>
              <a:t>PgMP</a:t>
            </a: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, PME, MCT, PRINCE2 Practitioner.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4114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5400" b="1" spc="200" dirty="0" smtClean="0">
                <a:ln w="19050" cmpd="sng">
                  <a:noFill/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Instructor</a:t>
            </a:r>
            <a:endParaRPr lang="en-US" sz="5400" b="1" spc="200" dirty="0">
              <a:ln w="19050" cmpd="sng">
                <a:noFill/>
                <a:prstDash val="solid"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11" name="4-Point Star 10"/>
          <p:cNvSpPr/>
          <p:nvPr/>
        </p:nvSpPr>
        <p:spPr>
          <a:xfrm rot="890656">
            <a:off x="-2238" y="12618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 rot="890656">
            <a:off x="1944045" y="42004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 rot="890656">
            <a:off x="2391943" y="3345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 rot="890656">
            <a:off x="493039" y="493041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 rot="890656">
            <a:off x="1383005" y="310438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371600"/>
            <a:ext cx="534633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7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Suhail Iqbal</a:t>
            </a:r>
          </a:p>
        </p:txBody>
      </p:sp>
      <p:sp>
        <p:nvSpPr>
          <p:cNvPr id="19" name="4-Point Star 18"/>
          <p:cNvSpPr/>
          <p:nvPr/>
        </p:nvSpPr>
        <p:spPr>
          <a:xfrm rot="890656">
            <a:off x="3024150" y="150015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4-Point Star 19"/>
          <p:cNvSpPr/>
          <p:nvPr/>
        </p:nvSpPr>
        <p:spPr>
          <a:xfrm rot="890656">
            <a:off x="7201844" y="1715445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4-Point Star 20"/>
          <p:cNvSpPr/>
          <p:nvPr/>
        </p:nvSpPr>
        <p:spPr>
          <a:xfrm rot="890656">
            <a:off x="8106943" y="16299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4-Point Star 21"/>
          <p:cNvSpPr/>
          <p:nvPr/>
        </p:nvSpPr>
        <p:spPr>
          <a:xfrm rot="890656">
            <a:off x="4150639" y="2093239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 rot="890656">
            <a:off x="5674640" y="163604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27" y="996289"/>
            <a:ext cx="2111941" cy="4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4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-381000" y="1395710"/>
            <a:ext cx="9677400" cy="538609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4400" b="1" dirty="0" smtClean="0">
                <a:solidFill>
                  <a:schemeClr val="tx2">
                    <a:lumMod val="75000"/>
                  </a:schemeClr>
                </a:solidFill>
              </a:rPr>
              <a:t>11.1</a:t>
            </a:r>
            <a:endParaRPr lang="en-US" sz="3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 3"/>
          <p:cNvSpPr/>
          <p:nvPr/>
        </p:nvSpPr>
        <p:spPr>
          <a:xfrm>
            <a:off x="0" y="2438400"/>
            <a:ext cx="9144000" cy="3848100"/>
          </a:xfrm>
          <a:prstGeom prst="swooshArrow">
            <a:avLst>
              <a:gd name="adj1" fmla="val 25000"/>
              <a:gd name="adj2" fmla="val 25000"/>
            </a:avLst>
          </a:prstGeom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80000">
                <a:schemeClr val="accent3">
                  <a:tint val="4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tint val="4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381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14300" indent="-1143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Project Scope Statement</a:t>
            </a:r>
          </a:p>
          <a:p>
            <a:pPr marL="114300" indent="-1143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Cost Management Plan</a:t>
            </a:r>
          </a:p>
          <a:p>
            <a:pPr marL="114300" indent="-1143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Schedule Management Plan</a:t>
            </a:r>
          </a:p>
          <a:p>
            <a:pPr marL="114300" indent="-1143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Communications Management Plan</a:t>
            </a:r>
          </a:p>
          <a:p>
            <a:pPr marL="114300" indent="-1143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Enterprise Environmental Factors</a:t>
            </a:r>
          </a:p>
          <a:p>
            <a:pPr marL="114300" indent="-1143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Organizational Process Assets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Inputs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24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35036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Tools and Techniques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325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579019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96000" y="15240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anchor="ctr"/>
          <a:lstStyle/>
          <a:p>
            <a:pPr>
              <a:defRPr/>
            </a:pPr>
            <a:r>
              <a:rPr lang="en-US" sz="2400" dirty="0">
                <a:solidFill>
                  <a:srgbClr val="EEECE1">
                    <a:lumMod val="25000"/>
                  </a:srgbClr>
                </a:solidFill>
                <a:latin typeface="Gill Sans MT" pitchFamily="34" charset="0"/>
              </a:rPr>
              <a:t>Outputs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1524000"/>
            <a:ext cx="6858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dirty="0">
                <a:solidFill>
                  <a:schemeClr val="accent6">
                    <a:lumMod val="75000"/>
                  </a:schemeClr>
                </a:solidFill>
                <a:latin typeface="Calisto MT" pitchFamily="18" charset="0"/>
              </a:rPr>
              <a:t>3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6439694" y="1980406"/>
            <a:ext cx="685800" cy="1588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676400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Process 11.1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228600"/>
            <a:ext cx="8444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Plan Risk Management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6096000" y="2438400"/>
            <a:ext cx="2667000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14300" indent="-1143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Risk Management Plan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  <a:p>
            <a:pPr marL="114300" indent="-1143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2438400"/>
            <a:ext cx="2701925" cy="4419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91440"/>
          <a:lstStyle/>
          <a:p>
            <a:pPr marL="114300" indent="-1143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Planning Meetings and Analysis</a:t>
            </a:r>
          </a:p>
          <a:p>
            <a:pPr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20202"/>
                </a:solidFill>
                <a:latin typeface="Gill Sans MT Condensed" pitchFamily="34" charset="0"/>
              </a:rPr>
              <a:t>___________</a:t>
            </a:r>
            <a:endParaRPr lang="en-US" sz="2000" dirty="0">
              <a:solidFill>
                <a:srgbClr val="020202"/>
              </a:solidFill>
              <a:latin typeface="Gill Sans MT Condensed" pitchFamily="34" charset="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gray">
          <a:xfrm>
            <a:off x="4267200" y="6283325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11.2.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4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0" y="-76200"/>
            <a:ext cx="990600" cy="1107996"/>
            <a:chOff x="0" y="-76200"/>
            <a:chExt cx="990600" cy="1107996"/>
          </a:xfrm>
        </p:grpSpPr>
        <p:sp>
          <p:nvSpPr>
            <p:cNvPr id="38" name="Oval 19"/>
            <p:cNvSpPr>
              <a:spLocks noChangeArrowheads="1"/>
            </p:cNvSpPr>
            <p:nvPr/>
          </p:nvSpPr>
          <p:spPr bwMode="gray">
            <a:xfrm>
              <a:off x="0" y="0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gray">
            <a:xfrm>
              <a:off x="0" y="0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FF66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gray">
            <a:xfrm>
              <a:off x="64230" y="64230"/>
              <a:ext cx="861478" cy="86147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" name="Oval 22"/>
            <p:cNvSpPr>
              <a:spLocks noChangeArrowheads="1"/>
            </p:cNvSpPr>
            <p:nvPr/>
          </p:nvSpPr>
          <p:spPr bwMode="gray">
            <a:xfrm>
              <a:off x="64230" y="64230"/>
              <a:ext cx="861478" cy="861478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00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gray">
            <a:xfrm>
              <a:off x="107933" y="107933"/>
              <a:ext cx="774072" cy="77407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6600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2" name="TextBox 12"/>
            <p:cNvSpPr txBox="1">
              <a:spLocks noChangeArrowheads="1"/>
            </p:cNvSpPr>
            <p:nvPr/>
          </p:nvSpPr>
          <p:spPr bwMode="auto">
            <a:xfrm>
              <a:off x="164276" y="-76200"/>
              <a:ext cx="554182" cy="1107996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600" b="1" dirty="0">
                  <a:solidFill>
                    <a:srgbClr val="FFCC00"/>
                  </a:solidFill>
                </a:rPr>
                <a:t>8</a:t>
              </a:r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gray">
            <a:xfrm>
              <a:off x="152400" y="304800"/>
              <a:ext cx="685800" cy="369332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Risk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1066800" y="-76200"/>
            <a:ext cx="1008145" cy="1107996"/>
            <a:chOff x="1066800" y="-76200"/>
            <a:chExt cx="1008145" cy="1107996"/>
          </a:xfrm>
        </p:grpSpPr>
        <p:sp>
          <p:nvSpPr>
            <p:cNvPr id="51" name="Oval 7"/>
            <p:cNvSpPr>
              <a:spLocks noChangeArrowheads="1"/>
            </p:cNvSpPr>
            <p:nvPr/>
          </p:nvSpPr>
          <p:spPr bwMode="gray">
            <a:xfrm>
              <a:off x="1066800" y="1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52" name="TextBox 12"/>
            <p:cNvSpPr txBox="1">
              <a:spLocks noChangeArrowheads="1"/>
            </p:cNvSpPr>
            <p:nvPr/>
          </p:nvSpPr>
          <p:spPr bwMode="auto">
            <a:xfrm>
              <a:off x="1262742" y="-76200"/>
              <a:ext cx="609600" cy="1107996"/>
            </a:xfrm>
            <a:prstGeom prst="rect">
              <a:avLst/>
            </a:prstGeom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2</a:t>
              </a:r>
              <a:endParaRPr lang="en-US" sz="6600" b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gray">
            <a:xfrm>
              <a:off x="1095190" y="304799"/>
              <a:ext cx="979755" cy="33855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dirty="0" smtClean="0">
                  <a:solidFill>
                    <a:schemeClr val="bg1"/>
                  </a:solidFill>
                </a:rPr>
                <a:t>Planning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600200" y="972979"/>
            <a:ext cx="762000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 of defining how to conduct risk management activities for a project.</a:t>
            </a:r>
            <a:endParaRPr lang="en-US" sz="1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016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build="p" animBg="1"/>
      <p:bldP spid="8" grpId="0"/>
      <p:bldP spid="12" grpId="0"/>
      <p:bldP spid="16" grpId="0"/>
      <p:bldP spid="14" grpId="0" build="p" animBg="1"/>
      <p:bldP spid="1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45746"/>
            <a:ext cx="7956376" cy="5812254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4267200" y="5877272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11.3.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5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5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772400" cy="707886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Risk Management Plan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7625"/>
            <a:ext cx="7772400" cy="4267200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Methodology – defines approaches, tools, and data sources that might be used to perform risk management on the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Roles &amp; Responsibilities – defines the lead, support, and risk management team membership for each type of action in the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Budget - $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Timing – Describes how often the risk management process will be performed throughout the project life cycle.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Scoring and interpretation – methods used for performing qualitative and quantitative risk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Thresholds – the target against which the project team measures the effectiveness of the </a:t>
            </a:r>
            <a:r>
              <a:rPr lang="en-US" altLang="ja-JP" sz="1800" b="1" dirty="0" err="1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the</a:t>
            </a: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risk response plan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Reporting formats - defines how the results of the risk management processes will be documented, analyzed, and communicated to the project team and stakeholders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Tracking – Documents all facets of risk activities and how the risk process will be audited </a:t>
            </a:r>
          </a:p>
        </p:txBody>
      </p:sp>
    </p:spTree>
    <p:extLst>
      <p:ext uri="{BB962C8B-B14F-4D97-AF65-F5344CB8AC3E}">
        <p14:creationId xmlns:p14="http://schemas.microsoft.com/office/powerpoint/2010/main" val="1834078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59132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8444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Risk Management Plan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206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523" y="188640"/>
            <a:ext cx="84440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Risk Management Plan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" y="9945"/>
            <a:ext cx="9144000" cy="65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71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70555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3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" y="1412776"/>
            <a:ext cx="9131025" cy="41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16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71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9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023"/>
            <a:ext cx="6629400" cy="707886"/>
          </a:xfr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Introduction to Risk</a:t>
            </a:r>
          </a:p>
        </p:txBody>
      </p:sp>
      <p:sp>
        <p:nvSpPr>
          <p:cNvPr id="229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350963"/>
            <a:ext cx="8555037" cy="4495800"/>
          </a:xfrm>
          <a:noFill/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Risk – Events or consequences that have the probability of occurring during a project and that are measured by their impacts on the project</a:t>
            </a:r>
          </a:p>
          <a:p>
            <a:pPr eaLnBrk="1" hangingPunct="1">
              <a:lnSpc>
                <a:spcPct val="50000"/>
              </a:lnSpc>
              <a:buFont typeface="Wingdings" pitchFamily="2" charset="2"/>
              <a:buChar char="§"/>
            </a:pPr>
            <a:endParaRPr lang="en-US" altLang="ja-JP" sz="27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</a:rPr>
              <a:t>Components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Risk event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Risk event probability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Risk outcome or consequence </a:t>
            </a:r>
          </a:p>
          <a:p>
            <a:pPr lvl="1" eaLnBrk="1" hangingPunct="1">
              <a:buNone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			(Amount at stake)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Risk event status </a:t>
            </a:r>
          </a:p>
          <a:p>
            <a:pPr lvl="1" eaLnBrk="1" hangingPunct="1">
              <a:buNone/>
            </a:pPr>
            <a:r>
              <a:rPr lang="en-US" altLang="ja-JP" sz="27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			(Probability x amount at stake)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endParaRPr lang="en-US" altLang="ja-JP" sz="27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2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9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9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9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9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9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787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772400" cy="707886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Risk Management Plan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7625"/>
            <a:ext cx="7772400" cy="4267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Methodology – defines approaches, tools, and data sources that might be used to perform risk management on the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Roles &amp; Responsibilities – defines the lead, support, and risk management team membership for each type of action in the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Budget - $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Timing – Describes how often the risk management process will be performed throughout the project life cycle.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Scoring and interpretation – methods used for performing qualitative and quantitative risk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Thresholds – the target against which the project team measures the effectiveness of the </a:t>
            </a:r>
            <a:r>
              <a:rPr lang="en-US" altLang="ja-JP" sz="1800" b="1" dirty="0" err="1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the</a:t>
            </a: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 risk response plan execution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Reporting formats - defines how the results of the risk management processes will be documented, analyzed, and communicated to the project team and stakeholders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800" b="1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Tracking – Documents all facets of risk activities and how the risk process will be audited </a:t>
            </a:r>
          </a:p>
        </p:txBody>
      </p:sp>
    </p:spTree>
    <p:extLst>
      <p:ext uri="{BB962C8B-B14F-4D97-AF65-F5344CB8AC3E}">
        <p14:creationId xmlns:p14="http://schemas.microsoft.com/office/powerpoint/2010/main" val="216991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SYLLABUS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12857"/>
              </p:ext>
            </p:extLst>
          </p:nvPr>
        </p:nvGraphicFramePr>
        <p:xfrm>
          <a:off x="152400" y="1676400"/>
          <a:ext cx="8686799" cy="3978245"/>
        </p:xfrm>
        <a:graphic>
          <a:graphicData uri="http://schemas.openxmlformats.org/drawingml/2006/table">
            <a:tbl>
              <a:tblPr/>
              <a:tblGrid>
                <a:gridCol w="3402055"/>
                <a:gridCol w="2845137"/>
                <a:gridCol w="2439607"/>
              </a:tblGrid>
              <a:tr h="285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 Objectives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725">
                <a:tc>
                  <a:txBody>
                    <a:bodyPr/>
                    <a:lstStyle/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US" sz="20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Risk Management Planning</a:t>
                      </a: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Purpose and Objective of the Plan Risk Management Process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Critical Success Factors for the Plan Risk Management Process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Tools &amp; Techniques for the Plan Risk management process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Documenting the Results of the Plan Risk Management Process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Understand how the Project Risk Management Plan can be developed and what Tools and Techniques can be used for the same.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5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781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Critical Success Factors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36625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Success Criteria</a:t>
            </a:r>
          </a:p>
          <a:p>
            <a:pPr algn="ctr">
              <a:defRPr/>
            </a:pP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endParaRPr lang="en-US" sz="40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Critical Success Factors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288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There are two categories of </a:t>
            </a: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success criteria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the risk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Those for success of the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in general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Those for success of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Risk Management</a:t>
            </a:r>
          </a:p>
          <a:p>
            <a:endParaRPr lang="en-US" sz="2400" b="1" kern="0" dirty="0">
              <a:solidFill>
                <a:srgbClr val="FF6600"/>
              </a:solidFill>
              <a:latin typeface="+mn-lt"/>
              <a:cs typeface="+mn-cs"/>
            </a:endParaRP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4.2.2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400" b="1" kern="0" dirty="0">
                <a:solidFill>
                  <a:srgbClr val="C00000"/>
                </a:solidFill>
              </a:rPr>
              <a:t>Involve Project Stakeholders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in Project Risk Management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</a:rPr>
              <a:t>4.2.3	Comply with the Organization’s </a:t>
            </a:r>
            <a:r>
              <a:rPr lang="en-US" sz="2400" b="1" kern="0" dirty="0">
                <a:solidFill>
                  <a:srgbClr val="C00000"/>
                </a:solidFill>
              </a:rPr>
              <a:t>Objectives, policies, and Practices</a:t>
            </a:r>
          </a:p>
          <a:p>
            <a:endParaRPr lang="en-US" sz="2400" b="1" kern="0" dirty="0" smtClean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Involve Project Stakeholders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981200"/>
            <a:ext cx="8991600" cy="3962400"/>
          </a:xfrm>
          <a:prstGeom prst="rect">
            <a:avLst/>
          </a:prstGeom>
        </p:spPr>
        <p:txBody>
          <a:bodyPr/>
          <a:lstStyle/>
          <a:p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project manager needs to</a:t>
            </a:r>
            <a:r>
              <a:rPr lang="en-US" sz="28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 involve the project stakeholders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 the Plan Risk Management activities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build on their </a:t>
            </a:r>
            <a:r>
              <a:rPr lang="en-US" sz="2800" b="1" kern="0" dirty="0" smtClean="0">
                <a:solidFill>
                  <a:srgbClr val="FF6600"/>
                </a:solidFill>
                <a:latin typeface="+mn-lt"/>
                <a:cs typeface="+mn-cs"/>
              </a:rPr>
              <a:t>skills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800" b="1" kern="0" dirty="0" smtClean="0">
                <a:solidFill>
                  <a:srgbClr val="FF6600"/>
                </a:solidFill>
                <a:latin typeface="+mn-lt"/>
                <a:cs typeface="+mn-cs"/>
              </a:rPr>
              <a:t>experiences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as well 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ensure their </a:t>
            </a:r>
            <a:r>
              <a:rPr lang="en-US" sz="2800" b="1" kern="0" dirty="0" smtClean="0">
                <a:solidFill>
                  <a:srgbClr val="FF6600"/>
                </a:solidFill>
                <a:latin typeface="+mn-lt"/>
                <a:cs typeface="+mn-cs"/>
              </a:rPr>
              <a:t>understanding of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  <a:r>
              <a:rPr lang="en-US" sz="2800" b="1" kern="0" dirty="0" smtClean="0">
                <a:solidFill>
                  <a:srgbClr val="FF6600"/>
                </a:solidFill>
                <a:latin typeface="+mn-lt"/>
                <a:cs typeface="+mn-cs"/>
              </a:rPr>
              <a:t>commitment to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the full Project Risk Management process.</a:t>
            </a:r>
          </a:p>
          <a:p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Involve Project Stakeholders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provision of risk management resources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specified within the risk management plan should be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approved by management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at a level adequate for carrying out the required Project Risk Management processes in accordance with agreed-upon objectives.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Management should be involved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the analysis of the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level of resourcing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required for managing project risk and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accept the risks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that may arise from specific limitations placed on the provision of resources.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Disagreements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between stakeholders in the areas of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risk tolerance and evaluation measures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addressed and resolved.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Organizational Compliance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3434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feasibility of risk management planning is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dependent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upon the features of the organization in which it is carried out.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rules and guidelines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defined in the risk management plan should be compatible with the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culture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of the organization,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its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capabilities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from the point  of view of people and facilities,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its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values, goals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objectives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Organizational Compliance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in general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in particular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contribute to the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organization’s effective governance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risk management plan should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identify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	and 		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take into account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the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relevant organizational procedures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and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any other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enterprise environmental factors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	that apply such as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rgbClr val="0070C0"/>
                </a:solidFill>
                <a:latin typeface="+mn-lt"/>
                <a:cs typeface="+mn-cs"/>
              </a:rPr>
              <a:t>strategic risk management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or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rgbClr val="0070C0"/>
                </a:solidFill>
                <a:latin typeface="+mn-lt"/>
                <a:cs typeface="+mn-cs"/>
              </a:rPr>
              <a:t>corporate governance processes.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781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and Techniques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Tools and Techniques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4.3.1	Planning Sessions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4.3.2	Templates</a:t>
            </a:r>
            <a:endParaRPr lang="en-US" sz="2400" b="1" kern="0" dirty="0" smtClean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Planning Sessions - Purpose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Planning Sessions are recommended in order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build a common understanding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project’s risk approach between project stakeholders 	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gain agreement on the techniques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be used for managing risk.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Elaboration of the risk management plan often serves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develop an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effective means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the team  to work together since a similar consultative team approach will be used in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subsequent stages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risk management process.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Planning Sessions - Participants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participants should include: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project manager,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selected project team members 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stakeholders,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members of the broader organization having responsibility for risk, 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other subject matter experts or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facilitators</a:t>
            </a:r>
          </a:p>
          <a:p>
            <a:pPr lvl="3"/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as needed.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7818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UNIT 6</a:t>
            </a:r>
          </a:p>
          <a:p>
            <a:pPr lvl="0"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RISK MANAGEMENT PLANNING</a:t>
            </a:r>
          </a:p>
          <a:p>
            <a:pPr lvl="0" algn="ctr">
              <a:defRPr/>
            </a:pP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</a:t>
            </a:r>
            <a:r>
              <a:rPr lang="en-US" sz="44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</a:t>
            </a: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MS(PM)-2 (A,B&amp;C)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Planning Sessions - Assign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28800"/>
            <a:ext cx="8991600" cy="41148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At this point, the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initial risk responsibility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methodology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templates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terms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definitions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time schedule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cost budgets </a:t>
            </a:r>
          </a:p>
          <a:p>
            <a:pPr lvl="1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the other Project Risk Management processes should be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assigned and accepted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Planning Sessions - Tools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83042"/>
            <a:ext cx="8991600" cy="4460557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specification for the tools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that will be used in subsequent processes should include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all parameters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other inputs </a:t>
            </a:r>
          </a:p>
          <a:p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required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 ensure applicability to the specific project. 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These should be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documented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 the risk management plan, which, when formally approved, is the </a:t>
            </a: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principal deliverable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Plan Risk Management process.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Templates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83042"/>
            <a:ext cx="8991600" cy="4460557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order to benefit from </a:t>
            </a:r>
            <a:r>
              <a:rPr lang="en-US" sz="2400" b="1" kern="0" dirty="0" smtClean="0">
                <a:solidFill>
                  <a:srgbClr val="0070C0"/>
                </a:solidFill>
                <a:latin typeface="+mn-lt"/>
                <a:cs typeface="+mn-cs"/>
              </a:rPr>
              <a:t>experience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  <a:r>
              <a:rPr lang="en-US" sz="2400" b="1" kern="0" dirty="0" smtClean="0">
                <a:solidFill>
                  <a:srgbClr val="0070C0"/>
                </a:solidFill>
                <a:latin typeface="+mn-lt"/>
                <a:cs typeface="+mn-cs"/>
              </a:rPr>
              <a:t>existing best practice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risk management planning should take into account </a:t>
            </a:r>
            <a:r>
              <a:rPr lang="en-US" sz="2400" b="1" u="sng" kern="0" dirty="0" smtClean="0">
                <a:solidFill>
                  <a:srgbClr val="FF0000"/>
                </a:solidFill>
                <a:latin typeface="+mn-lt"/>
                <a:cs typeface="+mn-cs"/>
              </a:rPr>
              <a:t>relevant existing templates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work products, such as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risk status reports,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risk breakdown structures  or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the risk register.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decision should be made as to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which templates are relevant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to the project, and these should then be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adapted and included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the risk management plan.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7818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Documenting the Results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Documenting the Results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83042"/>
            <a:ext cx="8991600" cy="4460557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results of risk management planning are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documented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 the risk management plan. 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plan serves to provide all project stakeholders with a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common view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how the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risk-related activities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project will be handled,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what has been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agreed upon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			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description of the stakeholders’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 involvement and responsibilities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these activities.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Key Areas of Focus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31083"/>
              </p:ext>
            </p:extLst>
          </p:nvPr>
        </p:nvGraphicFramePr>
        <p:xfrm>
          <a:off x="457200" y="2057400"/>
          <a:ext cx="8229600" cy="342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2736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People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Tools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Business</a:t>
                      </a:r>
                      <a:endParaRPr lang="en-US" sz="2400" b="1" dirty="0"/>
                    </a:p>
                  </a:txBody>
                  <a:tcPr/>
                </a:tc>
              </a:tr>
              <a:tr h="6273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Attitudes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Toolbox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Constraints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  <a:tr h="154691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Roles, responsibilities, authority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Parameters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Amount of detail and effort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  <a:tr h="6273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Communications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11213"/>
                          </a:solidFill>
                        </a:rPr>
                        <a:t>Definitions</a:t>
                      </a:r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1121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1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Elements to Include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83042"/>
            <a:ext cx="8991600" cy="4460557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Depending upon the size and complexity of the project. Some or all of the following elements will be present in a risk management plan:-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Introduction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description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methodology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organization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Roles, responsibility and authority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Stakeholder risk tolerance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Criteria for success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management tools and guidelines for 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Thresholds and corresponding definitions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Templates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Communication 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Strategy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 breakdown structure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92850" y="2400300"/>
          <a:ext cx="200183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3" imgW="1039680" imgH="1139040" progId="">
                  <p:embed/>
                </p:oleObj>
              </mc:Choice>
              <mc:Fallback>
                <p:oleObj name="Clip" r:id="rId3" imgW="1039680" imgH="113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400300"/>
                        <a:ext cx="2001838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27" name="Text Box 3"/>
          <p:cNvSpPr txBox="1">
            <a:spLocks noChangeArrowheads="1"/>
          </p:cNvSpPr>
          <p:nvPr/>
        </p:nvSpPr>
        <p:spPr bwMode="auto">
          <a:xfrm>
            <a:off x="0" y="2721690"/>
            <a:ext cx="6737350" cy="830997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800" i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Review Questions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811" y="2286000"/>
            <a:ext cx="428867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END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r-PK" smtClean="0"/>
          </a:p>
        </p:txBody>
      </p:sp>
      <p:pic>
        <p:nvPicPr>
          <p:cNvPr id="22531" name="Picture 3" descr="syscomptit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76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2714"/>
            <a:ext cx="70866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</a:t>
            </a:r>
            <a:r>
              <a:rPr lang="en-US" sz="3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 </a:t>
            </a: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PROCESS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LEARNING OBJECTIVE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534400" cy="40386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 </a:t>
            </a:r>
            <a:r>
              <a:rPr lang="en-US" sz="32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how the Project Risk Management Plan can be developed and what Tools and Techniques can be used for the same.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kern="0" dirty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26027"/>
            <a:ext cx="73152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b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Purpose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Objective of the Plan Risk Management Process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Critical Success Factors for the Plan Risk Management Process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Tools &amp; Techniques for the Plan Risk management process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Documenting the Results of the Plan Risk Management Process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209800"/>
            <a:ext cx="6781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Purpose and Objectives</a:t>
            </a: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614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b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Objectives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objectives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of the Plan Risk management process are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develop the overall risk management strategy for the 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decide how the risk management processes will be executed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integrate Project Risk Management with all other project management activities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5227"/>
            <a:ext cx="70866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2800" b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PLAN RISK MANAGEMENT PROCESS</a:t>
            </a:r>
            <a:endParaRPr lang="en-US" sz="32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Effective Risk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828800"/>
            <a:ext cx="8991600" cy="42672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Effective Risk Management requires creation of a risk management plan.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plan describes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How the risk management processes should be carried out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How they fit in with other project management processes</a:t>
            </a: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a broader level, it describes the relationship among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General Project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management processes in the rest of the organization.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 Sample presentation slides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2009-07-03T20:36:29Z</outs:dateTime>
      <outs:isPinned>true</outs:isPinned>
    </outs:relatedDate>
    <outs:relatedDate>
      <outs:type>2</outs:type>
      <outs:displayName>Created</outs:displayName>
      <outs:dateTime>2009-04-06T21:56:44Z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Suhail Iqbal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beacon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FAD83FD-951E-4764-AA6C-5AD6BED7749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10268</TotalTime>
  <Words>8063</Words>
  <Application>Microsoft Office PowerPoint</Application>
  <PresentationFormat>On-screen Show (4:3)</PresentationFormat>
  <Paragraphs>903</Paragraphs>
  <Slides>49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Calibri</vt:lpstr>
      <vt:lpstr>Calisto MT</vt:lpstr>
      <vt:lpstr>Courier New</vt:lpstr>
      <vt:lpstr>Franklin Gothic Heavy</vt:lpstr>
      <vt:lpstr>Gill Sans MT</vt:lpstr>
      <vt:lpstr>Gill Sans MT Condensed</vt:lpstr>
      <vt:lpstr>Symbol</vt:lpstr>
      <vt:lpstr>Times New Roman</vt:lpstr>
      <vt:lpstr>Wingdings</vt:lpstr>
      <vt:lpstr>46 Sample presentation slides</vt:lpstr>
      <vt:lpstr>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Risk Management</vt:lpstr>
      <vt:lpstr>PowerPoint Presentation</vt:lpstr>
      <vt:lpstr>PowerPoint Presentation</vt:lpstr>
      <vt:lpstr>THREE THEMES</vt:lpstr>
      <vt:lpstr>PowerPoint Presentation</vt:lpstr>
      <vt:lpstr>PowerPoint Presentation</vt:lpstr>
      <vt:lpstr>PowerPoint Presentation</vt:lpstr>
      <vt:lpstr>PowerPoint Presentation</vt:lpstr>
      <vt:lpstr>Risk Management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Risk</vt:lpstr>
      <vt:lpstr>Risk Management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Suhail Iqbal</dc:creator>
  <cp:lastModifiedBy>Suhail Iqbal</cp:lastModifiedBy>
  <cp:revision>617</cp:revision>
  <dcterms:created xsi:type="dcterms:W3CDTF">2009-04-06T21:56:44Z</dcterms:created>
  <dcterms:modified xsi:type="dcterms:W3CDTF">2016-01-29T18:33:02Z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TC011367971033</vt:lpwstr>
  </property>
</Properties>
</file>